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20"/>
  </p:notesMasterIdLst>
  <p:sldIdLst>
    <p:sldId id="256" r:id="rId2"/>
    <p:sldId id="269" r:id="rId3"/>
    <p:sldId id="268" r:id="rId4"/>
    <p:sldId id="266" r:id="rId5"/>
    <p:sldId id="270" r:id="rId6"/>
    <p:sldId id="275" r:id="rId7"/>
    <p:sldId id="271" r:id="rId8"/>
    <p:sldId id="273" r:id="rId9"/>
    <p:sldId id="265" r:id="rId10"/>
    <p:sldId id="259" r:id="rId11"/>
    <p:sldId id="262" r:id="rId12"/>
    <p:sldId id="258" r:id="rId13"/>
    <p:sldId id="279" r:id="rId14"/>
    <p:sldId id="263" r:id="rId15"/>
    <p:sldId id="264" r:id="rId16"/>
    <p:sldId id="257" r:id="rId17"/>
    <p:sldId id="277" r:id="rId18"/>
    <p:sldId id="278"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4" d="100"/>
          <a:sy n="44" d="100"/>
        </p:scale>
        <p:origin x="-69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CDF0818-8368-4AFC-BC9F-B238102D4F17}" type="datetimeFigureOut">
              <a:rPr lang="ar-SA" smtClean="0"/>
              <a:pPr/>
              <a:t>28/06/31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6EE19AD-835A-429B-9128-4CF8E45091DB}"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F6EE19AD-835A-429B-9128-4CF8E45091DB}" type="slidenum">
              <a:rPr lang="ar-SA" smtClean="0"/>
              <a:pPr/>
              <a:t>3</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عنوان فرعي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D53AFC2F-6B7B-414F-9024-4C7DEE662FB1}" type="datetimeFigureOut">
              <a:rPr lang="ar-SA" smtClean="0"/>
              <a:pPr/>
              <a:t>28/06/31</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7" name="رابط مستقيم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شكل بيضاوي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شكل بيضاوي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عنصر نائب لرقم الشريحة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B255FD6-F623-4F61-BFCC-993B0C55653F}" type="slidenum">
              <a:rPr lang="ar-SA" smtClean="0"/>
              <a:pPr/>
              <a:t>‹#›</a:t>
            </a:fld>
            <a:endParaRPr lang="ar-SA"/>
          </a:p>
        </p:txBody>
      </p:sp>
      <p:sp>
        <p:nvSpPr>
          <p:cNvPr id="8" name="عنوان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53AFC2F-6B7B-414F-9024-4C7DEE662FB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B255FD6-F623-4F61-BFCC-993B0C55653F}"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2"/>
      </p:bgRef>
    </p:bg>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رابط مستقيم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شكل بيضاوي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6915912" y="3009901"/>
            <a:ext cx="457200" cy="441325"/>
          </a:xfrm>
        </p:spPr>
        <p:txBody>
          <a:bodyPr/>
          <a:lstStyle/>
          <a:p>
            <a:fld id="{4B255FD6-F623-4F61-BFCC-993B0C55653F}" type="slidenum">
              <a:rPr lang="ar-SA" smtClean="0"/>
              <a:pPr/>
              <a:t>‹#›</a:t>
            </a:fld>
            <a:endParaRPr lang="ar-SA"/>
          </a:p>
        </p:txBody>
      </p:sp>
      <p:sp>
        <p:nvSpPr>
          <p:cNvPr id="3" name="عنصر نائب للعنوان العمودي 2"/>
          <p:cNvSpPr>
            <a:spLocks noGrp="1"/>
          </p:cNvSpPr>
          <p:nvPr>
            <p:ph type="body" orient="vert" idx="1"/>
          </p:nvPr>
        </p:nvSpPr>
        <p:spPr>
          <a:xfrm>
            <a:off x="304800" y="304800"/>
            <a:ext cx="6553200" cy="5821366"/>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D53AFC2F-6B7B-414F-9024-4C7DEE662FB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2" name="عنوان عمودي 1"/>
          <p:cNvSpPr>
            <a:spLocks noGrp="1"/>
          </p:cNvSpPr>
          <p:nvPr>
            <p:ph type="title" orient="vert"/>
          </p:nvPr>
        </p:nvSpPr>
        <p:spPr>
          <a:xfrm>
            <a:off x="7391400" y="304801"/>
            <a:ext cx="1447800" cy="5851525"/>
          </a:xfrm>
        </p:spPr>
        <p:txBody>
          <a:bodyPr vert="eaVert"/>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solidFill>
                  <a:schemeClr val="accent3">
                    <a:shade val="75000"/>
                  </a:schemeClr>
                </a:solidFill>
              </a:defRPr>
            </a:lvl1p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D53AFC2F-6B7B-414F-9024-4C7DEE662FB1}" type="datetimeFigureOut">
              <a:rPr lang="ar-SA" smtClean="0"/>
              <a:pPr/>
              <a:t>28/06/31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a:xfrm>
            <a:off x="4361688" y="1026372"/>
            <a:ext cx="457200" cy="441325"/>
          </a:xfrm>
        </p:spPr>
        <p:txBody>
          <a:bodyPr/>
          <a:lstStyle/>
          <a:p>
            <a:fld id="{4B255FD6-F623-4F61-BFCC-993B0C55653F}" type="slidenum">
              <a:rPr lang="ar-SA" smtClean="0"/>
              <a:pPr/>
              <a:t>‹#›</a:t>
            </a:fld>
            <a:endParaRPr lang="ar-SA"/>
          </a:p>
        </p:txBody>
      </p:sp>
      <p:sp>
        <p:nvSpPr>
          <p:cNvPr id="8" name="عنصر نائب للمحتوى 7"/>
          <p:cNvSpPr>
            <a:spLocks noGrp="1"/>
          </p:cNvSpPr>
          <p:nvPr>
            <p:ph sz="quarter" idx="1"/>
          </p:nvPr>
        </p:nvSpPr>
        <p:spPr>
          <a:xfrm>
            <a:off x="301752" y="1527048"/>
            <a:ext cx="850392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3" name="مستطيل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مستطيل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عنصر نائب للتذييل 4"/>
          <p:cNvSpPr>
            <a:spLocks noGrp="1"/>
          </p:cNvSpPr>
          <p:nvPr>
            <p:ph type="ftr" sz="quarter" idx="11"/>
          </p:nvPr>
        </p:nvSpPr>
        <p:spPr/>
        <p:txBody>
          <a:bodyPr/>
          <a:lstStyle/>
          <a:p>
            <a:endParaRPr lang="ar-SA"/>
          </a:p>
        </p:txBody>
      </p:sp>
      <p:sp>
        <p:nvSpPr>
          <p:cNvPr id="4" name="عنصر نائب للتاريخ 3"/>
          <p:cNvSpPr>
            <a:spLocks noGrp="1"/>
          </p:cNvSpPr>
          <p:nvPr>
            <p:ph type="dt" sz="half" idx="10"/>
          </p:nvPr>
        </p:nvSpPr>
        <p:spPr/>
        <p:txBody>
          <a:bodyPr/>
          <a:lstStyle/>
          <a:p>
            <a:fld id="{D53AFC2F-6B7B-414F-9024-4C7DEE662FB1}" type="datetimeFigureOut">
              <a:rPr lang="ar-SA" smtClean="0"/>
              <a:pPr/>
              <a:t>28/06/31</a:t>
            </a:fld>
            <a:endParaRPr lang="ar-SA"/>
          </a:p>
        </p:txBody>
      </p:sp>
      <p:sp>
        <p:nvSpPr>
          <p:cNvPr id="8" name="رابط مستقيم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شكل بيضاوي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B255FD6-F623-4F61-BFCC-993B0C55653F}" type="slidenum">
              <a:rPr lang="ar-SA" smtClean="0"/>
              <a:pPr/>
              <a:t>‹#›</a:t>
            </a:fld>
            <a:endParaRPr lang="ar-SA"/>
          </a:p>
        </p:txBody>
      </p:sp>
      <p:sp>
        <p:nvSpPr>
          <p:cNvPr id="2" name="عنوان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301752" y="228600"/>
            <a:ext cx="8534400" cy="758952"/>
          </a:xfrm>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a:xfrm>
            <a:off x="5791200" y="6409944"/>
            <a:ext cx="3044952" cy="365760"/>
          </a:xfrm>
        </p:spPr>
        <p:txBody>
          <a:bodyPr/>
          <a:lstStyle/>
          <a:p>
            <a:fld id="{D53AFC2F-6B7B-414F-9024-4C7DEE662FB1}" type="datetimeFigureOut">
              <a:rPr lang="ar-SA" smtClean="0"/>
              <a:pPr/>
              <a:t>28/06/31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B255FD6-F623-4F61-BFCC-993B0C55653F}" type="slidenum">
              <a:rPr lang="ar-SA" smtClean="0"/>
              <a:pPr/>
              <a:t>‹#›</a:t>
            </a:fld>
            <a:endParaRPr lang="ar-SA"/>
          </a:p>
        </p:txBody>
      </p:sp>
      <p:sp>
        <p:nvSpPr>
          <p:cNvPr id="8" name="رابط مستقيم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عنصر نائب للمحتوى 9"/>
          <p:cNvSpPr>
            <a:spLocks noGrp="1"/>
          </p:cNvSpPr>
          <p:nvPr>
            <p:ph sz="half" idx="1"/>
          </p:nvPr>
        </p:nvSpPr>
        <p:spPr>
          <a:xfrm>
            <a:off x="301752" y="1371600"/>
            <a:ext cx="4038600" cy="4681728"/>
          </a:xfrm>
        </p:spPr>
        <p:txBody>
          <a:bodyPr/>
          <a:lstStyle>
            <a:lvl1pPr>
              <a:defRPr sz="2500"/>
            </a:lvl1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محتوى 11"/>
          <p:cNvSpPr>
            <a:spLocks noGrp="1"/>
          </p:cNvSpPr>
          <p:nvPr>
            <p:ph sz="half" idx="2"/>
          </p:nvPr>
        </p:nvSpPr>
        <p:spPr>
          <a:xfrm>
            <a:off x="4800600" y="1371600"/>
            <a:ext cx="4038600" cy="4681728"/>
          </a:xfrm>
        </p:spPr>
        <p:txBody>
          <a:bodyPr/>
          <a:lstStyle>
            <a:lvl1pPr>
              <a:defRPr sz="2500"/>
            </a:lvl1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1">
        <a:schemeClr val="bg2"/>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مستطيل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مستطيل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مستطيل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D53AFC2F-6B7B-414F-9024-4C7DEE662FB1}" type="datetimeFigureOut">
              <a:rPr lang="ar-SA" smtClean="0"/>
              <a:pPr/>
              <a:t>28/06/31</a:t>
            </a:fld>
            <a:endParaRPr lang="ar-SA"/>
          </a:p>
        </p:txBody>
      </p:sp>
      <p:sp>
        <p:nvSpPr>
          <p:cNvPr id="8" name="عنصر نائب للتذييل 7"/>
          <p:cNvSpPr>
            <a:spLocks noGrp="1"/>
          </p:cNvSpPr>
          <p:nvPr>
            <p:ph type="ftr" sz="quarter" idx="11"/>
          </p:nvPr>
        </p:nvSpPr>
        <p:spPr>
          <a:xfrm>
            <a:off x="304800" y="6409944"/>
            <a:ext cx="3581400" cy="365760"/>
          </a:xfrm>
        </p:spPr>
        <p:txBody>
          <a:bodyPr/>
          <a:lstStyle/>
          <a:p>
            <a:endParaRPr lang="ar-SA"/>
          </a:p>
        </p:txBody>
      </p:sp>
      <p:sp>
        <p:nvSpPr>
          <p:cNvPr id="15" name="رابط مستقيم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عنصر نائب للمحتوى 23"/>
          <p:cNvSpPr>
            <a:spLocks noGrp="1"/>
          </p:cNvSpPr>
          <p:nvPr>
            <p:ph sz="quarter" idx="2"/>
          </p:nvPr>
        </p:nvSpPr>
        <p:spPr>
          <a:xfrm>
            <a:off x="301752" y="2471383"/>
            <a:ext cx="4041648" cy="3818404"/>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محتوى 25"/>
          <p:cNvSpPr>
            <a:spLocks noGrp="1"/>
          </p:cNvSpPr>
          <p:nvPr>
            <p:ph sz="quarter" idx="4"/>
          </p:nvPr>
        </p:nvSpPr>
        <p:spPr>
          <a:xfrm>
            <a:off x="4800600" y="2471383"/>
            <a:ext cx="4038600" cy="382219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شكل بيضاوي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شكل بيضاوي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عنصر نائب لرقم الشريحة 8"/>
          <p:cNvSpPr>
            <a:spLocks noGrp="1"/>
          </p:cNvSpPr>
          <p:nvPr>
            <p:ph type="sldNum" sz="quarter" idx="12"/>
          </p:nvPr>
        </p:nvSpPr>
        <p:spPr>
          <a:xfrm>
            <a:off x="4343400" y="1042416"/>
            <a:ext cx="457200" cy="441325"/>
          </a:xfrm>
        </p:spPr>
        <p:txBody>
          <a:bodyPr/>
          <a:lstStyle>
            <a:lvl1pPr algn="ctr">
              <a:defRPr/>
            </a:lvl1pPr>
          </a:lstStyle>
          <a:p>
            <a:fld id="{4B255FD6-F623-4F61-BFCC-993B0C55653F}" type="slidenum">
              <a:rPr lang="ar-SA" smtClean="0"/>
              <a:pPr/>
              <a:t>‹#›</a:t>
            </a:fld>
            <a:endParaRPr lang="ar-SA"/>
          </a:p>
        </p:txBody>
      </p:sp>
      <p:sp>
        <p:nvSpPr>
          <p:cNvPr id="23" name="عنوان 22"/>
          <p:cNvSpPr>
            <a:spLocks noGrp="1"/>
          </p:cNvSpPr>
          <p:nvPr>
            <p:ph type="title"/>
          </p:nvPr>
        </p:nvSpPr>
        <p:spPr/>
        <p:txBody>
          <a:bodyPr rtlCol="0" anchor="b" anchorCtr="0"/>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D53AFC2F-6B7B-414F-9024-4C7DEE662FB1}" type="datetimeFigureOut">
              <a:rPr lang="ar-SA" smtClean="0"/>
              <a:pPr/>
              <a:t>28/06/31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a:xfrm>
            <a:off x="4343400" y="1036020"/>
            <a:ext cx="457200" cy="441325"/>
          </a:xfrm>
        </p:spPr>
        <p:txBody>
          <a:bodyPr/>
          <a:lstStyle/>
          <a:p>
            <a:fld id="{4B255FD6-F623-4F61-BFCC-993B0C55653F}"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مستطيل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مستطيل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عنصر نائب للتاريخ 1"/>
          <p:cNvSpPr>
            <a:spLocks noGrp="1"/>
          </p:cNvSpPr>
          <p:nvPr>
            <p:ph type="dt" sz="half" idx="10"/>
          </p:nvPr>
        </p:nvSpPr>
        <p:spPr/>
        <p:txBody>
          <a:bodyPr/>
          <a:lstStyle/>
          <a:p>
            <a:fld id="{D53AFC2F-6B7B-414F-9024-4C7DEE662FB1}" type="datetimeFigureOut">
              <a:rPr lang="ar-SA" smtClean="0"/>
              <a:pPr/>
              <a:t>28/06/31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B255FD6-F623-4F61-BFCC-993B0C55653F}"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9" name="مستطيل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مستطيل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مستطيل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رابط مستقيم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عنصر نائب للمحتوى 19"/>
          <p:cNvSpPr>
            <a:spLocks noGrp="1"/>
          </p:cNvSpPr>
          <p:nvPr>
            <p:ph sz="quarter" idx="1"/>
          </p:nvPr>
        </p:nvSpPr>
        <p:spPr>
          <a:xfrm>
            <a:off x="3124200" y="685800"/>
            <a:ext cx="5638800" cy="5410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شكل بيضاوي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B255FD6-F623-4F61-BFCC-993B0C55653F}" type="slidenum">
              <a:rPr lang="ar-SA" smtClean="0"/>
              <a:pPr/>
              <a:t>‹#›</a:t>
            </a:fld>
            <a:endParaRPr lang="ar-SA"/>
          </a:p>
        </p:txBody>
      </p:sp>
      <p:sp>
        <p:nvSpPr>
          <p:cNvPr id="21" name="مستطيل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p:txBody>
          <a:bodyPr/>
          <a:lstStyle/>
          <a:p>
            <a:fld id="{D53AFC2F-6B7B-414F-9024-4C7DEE662FB1}" type="datetimeFigureOut">
              <a:rPr lang="ar-SA" smtClean="0"/>
              <a:pPr/>
              <a:t>28/06/31</a:t>
            </a:fld>
            <a:endParaRPr lang="ar-SA"/>
          </a:p>
        </p:txBody>
      </p:sp>
      <p:sp>
        <p:nvSpPr>
          <p:cNvPr id="6" name="عنصر نائب للتذييل 5"/>
          <p:cNvSpPr>
            <a:spLocks noGrp="1"/>
          </p:cNvSpPr>
          <p:nvPr>
            <p:ph type="ftr" sz="quarter" idx="11"/>
          </p:nvPr>
        </p:nvSpPr>
        <p:spPr>
          <a:xfrm>
            <a:off x="301752" y="6410848"/>
            <a:ext cx="3383280" cy="365760"/>
          </a:xfrm>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1" name="رابط مستقيم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مستطيل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مستطيل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شكل بيضاوي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شكل بيضاوي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p>
            <a:fld id="{4B255FD6-F623-4F61-BFCC-993B0C55653F}" type="slidenum">
              <a:rPr lang="ar-SA" smtClean="0"/>
              <a:pPr/>
              <a:t>‹#›</a:t>
            </a:fld>
            <a:endParaRPr lang="ar-SA"/>
          </a:p>
        </p:txBody>
      </p:sp>
      <p:sp>
        <p:nvSpPr>
          <p:cNvPr id="2" name="عنوان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3000375" y="609600"/>
            <a:ext cx="5867400" cy="4267200"/>
          </a:xfrm>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22" name="مستطيل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a:xfrm>
            <a:off x="5788152" y="6404984"/>
            <a:ext cx="3044952" cy="365760"/>
          </a:xfrm>
        </p:spPr>
        <p:txBody>
          <a:bodyPr/>
          <a:lstStyle/>
          <a:p>
            <a:fld id="{D53AFC2F-6B7B-414F-9024-4C7DEE662FB1}" type="datetimeFigureOut">
              <a:rPr lang="ar-SA" smtClean="0"/>
              <a:pPr/>
              <a:t>28/06/31</a:t>
            </a:fld>
            <a:endParaRPr lang="ar-SA"/>
          </a:p>
        </p:txBody>
      </p:sp>
      <p:sp>
        <p:nvSpPr>
          <p:cNvPr id="6" name="عنصر نائب للتذييل 5"/>
          <p:cNvSpPr>
            <a:spLocks noGrp="1"/>
          </p:cNvSpPr>
          <p:nvPr>
            <p:ph type="ftr" sz="quarter" idx="11"/>
          </p:nvPr>
        </p:nvSpPr>
        <p:spPr>
          <a:xfrm>
            <a:off x="301752" y="6410848"/>
            <a:ext cx="3584448" cy="365760"/>
          </a:xfrm>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عنصر نائب للتاريخ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53AFC2F-6B7B-414F-9024-4C7DEE662FB1}" type="datetimeFigureOut">
              <a:rPr lang="ar-SA" smtClean="0"/>
              <a:pPr/>
              <a:t>28/06/31</a:t>
            </a:fld>
            <a:endParaRPr lang="ar-SA"/>
          </a:p>
        </p:txBody>
      </p:sp>
      <p:sp>
        <p:nvSpPr>
          <p:cNvPr id="3" name="عنصر نائب للتذييل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SA"/>
          </a:p>
        </p:txBody>
      </p:sp>
      <p:sp>
        <p:nvSpPr>
          <p:cNvPr id="8" name="مستطيل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رابط مستقيم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شكل بيضاوي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B255FD6-F623-4F61-BFCC-993B0C55653F}" type="slidenum">
              <a:rPr lang="ar-SA" smtClean="0"/>
              <a:pPr/>
              <a:t>‹#›</a:t>
            </a:fld>
            <a:endParaRPr lang="ar-SA"/>
          </a:p>
        </p:txBody>
      </p:sp>
      <p:sp>
        <p:nvSpPr>
          <p:cNvPr id="22" name="عنصر نائب للعنوان 21"/>
          <p:cNvSpPr>
            <a:spLocks noGrp="1"/>
          </p:cNvSpPr>
          <p:nvPr>
            <p:ph type="title"/>
          </p:nvPr>
        </p:nvSpPr>
        <p:spPr>
          <a:xfrm>
            <a:off x="301752" y="228600"/>
            <a:ext cx="8534400" cy="758952"/>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Stream_of_consciousness_writing" TargetMode="External"/><Relationship Id="rId2" Type="http://schemas.openxmlformats.org/officeDocument/2006/relationships/hyperlink" Target="http://en.wikipedia.org/wiki/William_Faulkner" TargetMode="External"/><Relationship Id="rId1" Type="http://schemas.openxmlformats.org/officeDocument/2006/relationships/slideLayout" Target="../slideLayouts/slideLayout2.xml"/><Relationship Id="rId5" Type="http://schemas.openxmlformats.org/officeDocument/2006/relationships/hyperlink" Target="http://en.wikipedia.org/wiki/Virginia_Woolf" TargetMode="External"/><Relationship Id="rId4" Type="http://schemas.openxmlformats.org/officeDocument/2006/relationships/hyperlink" Target="http://en.wikipedia.org/wiki/James_Joyce"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everything2.com/title/protagonis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verything2.com/title/matter+and+antimatter" TargetMode="External"/><Relationship Id="rId2" Type="http://schemas.openxmlformats.org/officeDocument/2006/relationships/hyperlink" Target="http://everything2.com/title/inevitability+ensnares+all+of+existence" TargetMode="External"/><Relationship Id="rId1" Type="http://schemas.openxmlformats.org/officeDocument/2006/relationships/slideLayout" Target="../slideLayouts/slideLayout2.xml"/><Relationship Id="rId4" Type="http://schemas.openxmlformats.org/officeDocument/2006/relationships/hyperlink" Target="http://everything2.com/title/void+of+meaning"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everything2.com/title/anti-clima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hyperlink" Target="http://everything2.com/title/Edith+Wharto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8" Type="http://schemas.openxmlformats.org/officeDocument/2006/relationships/hyperlink" Target="http://en.wikipedia.org/wiki/Writer" TargetMode="External"/><Relationship Id="rId13" Type="http://schemas.openxmlformats.org/officeDocument/2006/relationships/hyperlink" Target="http://everything2.com/title/Cross+of+the+Legion+of+Honor" TargetMode="External"/><Relationship Id="rId3" Type="http://schemas.openxmlformats.org/officeDocument/2006/relationships/hyperlink" Target="http://everything2.com/title/Edith+Wharton" TargetMode="External"/><Relationship Id="rId7" Type="http://schemas.openxmlformats.org/officeDocument/2006/relationships/hyperlink" Target="http://en.wikipedia.org/wiki/Short_story" TargetMode="External"/><Relationship Id="rId12" Type="http://schemas.openxmlformats.org/officeDocument/2006/relationships/hyperlink" Target="http://everything2.com/title/World+War+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en.wikipedia.org/wiki/Novelist" TargetMode="External"/><Relationship Id="rId11" Type="http://schemas.openxmlformats.org/officeDocument/2006/relationships/hyperlink" Target="http://everything2.com/title/Boston" TargetMode="External"/><Relationship Id="rId5" Type="http://schemas.openxmlformats.org/officeDocument/2006/relationships/hyperlink" Target="http://en.wikipedia.org/wiki/United_States" TargetMode="External"/><Relationship Id="rId15" Type="http://schemas.openxmlformats.org/officeDocument/2006/relationships/hyperlink" Target="http://everything2.com/title/The+Age+of+Innocence" TargetMode="External"/><Relationship Id="rId10" Type="http://schemas.openxmlformats.org/officeDocument/2006/relationships/hyperlink" Target="http://everything2.com/title/New+York+City" TargetMode="External"/><Relationship Id="rId4" Type="http://schemas.openxmlformats.org/officeDocument/2006/relationships/hyperlink" Target="http://en.wikipedia.org/wiki/Pulitzer_Prize" TargetMode="External"/><Relationship Id="rId9" Type="http://schemas.openxmlformats.org/officeDocument/2006/relationships/hyperlink" Target="http://en.wikipedia.org/wiki/Design" TargetMode="External"/><Relationship Id="rId14" Type="http://schemas.openxmlformats.org/officeDocument/2006/relationships/hyperlink" Target="http://everything2.com/title/Pulitzer+priz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n.wikipedia.org/wiki/The_House_of_Mirth"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everything2.com/title/New+York+society" TargetMode="External"/><Relationship Id="rId13" Type="http://schemas.openxmlformats.org/officeDocument/2006/relationships/hyperlink" Target="http://everything2.com/title/cynical" TargetMode="External"/><Relationship Id="rId18" Type="http://schemas.openxmlformats.org/officeDocument/2006/relationships/hyperlink" Target="http://everything2.com/title/depriving+anyone+of+their+liberty" TargetMode="External"/><Relationship Id="rId3" Type="http://schemas.openxmlformats.org/officeDocument/2006/relationships/hyperlink" Target="http://everything2.com/title/trivia" TargetMode="External"/><Relationship Id="rId7" Type="http://schemas.openxmlformats.org/officeDocument/2006/relationships/hyperlink" Target="http://everything2.com/title/arbitrary" TargetMode="External"/><Relationship Id="rId12" Type="http://schemas.openxmlformats.org/officeDocument/2006/relationships/hyperlink" Target="http://everything2.com/title/biting" TargetMode="External"/><Relationship Id="rId17" Type="http://schemas.openxmlformats.org/officeDocument/2006/relationships/hyperlink" Target="http://everything2.com/title/criminality" TargetMode="External"/><Relationship Id="rId2" Type="http://schemas.openxmlformats.org/officeDocument/2006/relationships/hyperlink" Target="http://everything2.com/title/themes" TargetMode="External"/><Relationship Id="rId16" Type="http://schemas.openxmlformats.org/officeDocument/2006/relationships/hyperlink" Target="http://everything2.com/title/young+man" TargetMode="External"/><Relationship Id="rId20" Type="http://schemas.openxmlformats.org/officeDocument/2006/relationships/hyperlink" Target="http://everything2.com/title/dilemma" TargetMode="External"/><Relationship Id="rId1" Type="http://schemas.openxmlformats.org/officeDocument/2006/relationships/slideLayout" Target="../slideLayouts/slideLayout2.xml"/><Relationship Id="rId6" Type="http://schemas.openxmlformats.org/officeDocument/2006/relationships/hyperlink" Target="http://everything2.com/title/barrages" TargetMode="External"/><Relationship Id="rId11" Type="http://schemas.openxmlformats.org/officeDocument/2006/relationships/hyperlink" Target="http://everything2.com/title/witty" TargetMode="External"/><Relationship Id="rId5" Type="http://schemas.openxmlformats.org/officeDocument/2006/relationships/hyperlink" Target="http://everything2.com/title/indicate" TargetMode="External"/><Relationship Id="rId15" Type="http://schemas.openxmlformats.org/officeDocument/2006/relationships/hyperlink" Target="http://everything2.com/title/indictment" TargetMode="External"/><Relationship Id="rId10" Type="http://schemas.openxmlformats.org/officeDocument/2006/relationships/hyperlink" Target="http://everything2.com/title/tumultuous" TargetMode="External"/><Relationship Id="rId19" Type="http://schemas.openxmlformats.org/officeDocument/2006/relationships/hyperlink" Target="http://everything2.com/title/predicament" TargetMode="External"/><Relationship Id="rId4" Type="http://schemas.openxmlformats.org/officeDocument/2006/relationships/hyperlink" Target="http://everything2.com/title/medium" TargetMode="External"/><Relationship Id="rId9" Type="http://schemas.openxmlformats.org/officeDocument/2006/relationships/hyperlink" Target="http://everything2.com/title/1870's" TargetMode="External"/><Relationship Id="rId14" Type="http://schemas.openxmlformats.org/officeDocument/2006/relationships/hyperlink" Target="http://everything2.com/title/ultimat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عنصر نائب للنص 11"/>
          <p:cNvSpPr>
            <a:spLocks noGrp="1"/>
          </p:cNvSpPr>
          <p:nvPr>
            <p:ph type="body" idx="1"/>
          </p:nvPr>
        </p:nvSpPr>
        <p:spPr/>
        <p:txBody>
          <a:bodyPr>
            <a:normAutofit/>
          </a:bodyPr>
          <a:lstStyle/>
          <a:p>
            <a:pPr algn="ctr"/>
            <a:r>
              <a:rPr lang="en-US" sz="2400" i="1" u="sng" dirty="0" smtClean="0">
                <a:solidFill>
                  <a:schemeClr val="accent4"/>
                </a:solidFill>
                <a:effectLst>
                  <a:outerShdw blurRad="38100" dist="38100" dir="2700000" algn="tl">
                    <a:srgbClr val="000000">
                      <a:alpha val="43137"/>
                    </a:srgbClr>
                  </a:outerShdw>
                </a:effectLst>
              </a:rPr>
              <a:t>age of innocence's</a:t>
            </a:r>
            <a:endParaRPr lang="ar-SA" sz="2400" dirty="0">
              <a:solidFill>
                <a:schemeClr val="accent4"/>
              </a:solidFill>
            </a:endParaRPr>
          </a:p>
        </p:txBody>
      </p:sp>
      <p:sp>
        <p:nvSpPr>
          <p:cNvPr id="14" name="عنصر نائب للنص 13"/>
          <p:cNvSpPr>
            <a:spLocks noGrp="1"/>
          </p:cNvSpPr>
          <p:nvPr>
            <p:ph type="body" sz="half" idx="3"/>
          </p:nvPr>
        </p:nvSpPr>
        <p:spPr/>
        <p:txBody>
          <a:bodyPr>
            <a:normAutofit/>
          </a:bodyPr>
          <a:lstStyle/>
          <a:p>
            <a:pPr algn="ctr"/>
            <a:r>
              <a:rPr lang="en-US" sz="2400" i="1" u="sng" dirty="0" smtClean="0">
                <a:solidFill>
                  <a:schemeClr val="accent4"/>
                </a:solidFill>
                <a:effectLst>
                  <a:outerShdw blurRad="38100" dist="38100" dir="2700000" algn="tl">
                    <a:srgbClr val="000000">
                      <a:alpha val="43137"/>
                    </a:srgbClr>
                  </a:outerShdw>
                </a:effectLst>
              </a:rPr>
              <a:t>the sound and the fury</a:t>
            </a:r>
            <a:endParaRPr lang="ar-SA" sz="2400" dirty="0">
              <a:solidFill>
                <a:schemeClr val="accent4"/>
              </a:solidFill>
            </a:endParaRPr>
          </a:p>
        </p:txBody>
      </p:sp>
      <p:pic>
        <p:nvPicPr>
          <p:cNvPr id="16" name="عنصر نائب للمحتوى 15" descr="51120GXKDFL._SL500_.jpg"/>
          <p:cNvPicPr>
            <a:picLocks noGrp="1" noChangeAspect="1"/>
          </p:cNvPicPr>
          <p:nvPr>
            <p:ph sz="quarter" idx="2"/>
          </p:nvPr>
        </p:nvPicPr>
        <p:blipFill>
          <a:blip r:embed="rId2" cstate="print"/>
          <a:stretch>
            <a:fillRect/>
          </a:stretch>
        </p:blipFill>
        <p:spPr>
          <a:xfrm>
            <a:off x="5143504" y="2357430"/>
            <a:ext cx="3268154" cy="3817937"/>
          </a:xfrm>
          <a:prstGeom prst="rect">
            <a:avLst/>
          </a:prstGeom>
          <a:ln>
            <a:noFill/>
          </a:ln>
          <a:effectLst>
            <a:outerShdw blurRad="292100" dist="139700" dir="2700000" algn="tl" rotWithShape="0">
              <a:srgbClr val="333333">
                <a:alpha val="65000"/>
              </a:srgbClr>
            </a:outerShdw>
          </a:effectLst>
        </p:spPr>
      </p:pic>
      <p:sp>
        <p:nvSpPr>
          <p:cNvPr id="2" name="عنوان 1"/>
          <p:cNvSpPr>
            <a:spLocks noGrp="1"/>
          </p:cNvSpPr>
          <p:nvPr>
            <p:ph type="title"/>
          </p:nvPr>
        </p:nvSpPr>
        <p:spPr>
          <a:xfrm>
            <a:off x="500034" y="214290"/>
            <a:ext cx="8153400" cy="869950"/>
          </a:xfrm>
        </p:spPr>
        <p:txBody>
          <a:bodyPr>
            <a:normAutofit fontScale="90000"/>
          </a:bodyPr>
          <a:lstStyle/>
          <a:p>
            <a:r>
              <a:rPr lang="en-US" sz="3600" dirty="0" smtClean="0"/>
              <a:t>Comparing between </a:t>
            </a:r>
            <a:r>
              <a:rPr lang="en-US" sz="3600" u="sng" dirty="0" smtClean="0">
                <a:solidFill>
                  <a:schemeClr val="accent5"/>
                </a:solidFill>
              </a:rPr>
              <a:t>the </a:t>
            </a:r>
            <a:r>
              <a:rPr lang="en-US" sz="3600" i="1" u="sng" dirty="0" smtClean="0">
                <a:solidFill>
                  <a:schemeClr val="accent5"/>
                </a:solidFill>
              </a:rPr>
              <a:t>age of innocence's </a:t>
            </a:r>
            <a:r>
              <a:rPr lang="en-US" sz="3600" dirty="0" smtClean="0"/>
              <a:t>and </a:t>
            </a:r>
            <a:r>
              <a:rPr lang="en-US" sz="3100" i="1" u="sng" dirty="0" smtClean="0">
                <a:solidFill>
                  <a:schemeClr val="accent5"/>
                </a:solidFill>
              </a:rPr>
              <a:t>the sound and the fury </a:t>
            </a:r>
            <a:r>
              <a:rPr lang="en-US" sz="3100" dirty="0" smtClean="0"/>
              <a:t>novels.</a:t>
            </a:r>
            <a:endParaRPr lang="ar-SA" sz="3100" dirty="0"/>
          </a:p>
        </p:txBody>
      </p:sp>
      <p:pic>
        <p:nvPicPr>
          <p:cNvPr id="17" name="صورة 16" descr="28152185.jpg"/>
          <p:cNvPicPr>
            <a:picLocks noChangeAspect="1"/>
          </p:cNvPicPr>
          <p:nvPr/>
        </p:nvPicPr>
        <p:blipFill>
          <a:blip r:embed="rId3" cstate="print"/>
          <a:stretch>
            <a:fillRect/>
          </a:stretch>
        </p:blipFill>
        <p:spPr>
          <a:xfrm>
            <a:off x="642910" y="2357430"/>
            <a:ext cx="3214710" cy="385765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“William Falkner“ </a:t>
            </a:r>
            <a:endParaRPr lang="ar-SA" dirty="0"/>
          </a:p>
        </p:txBody>
      </p:sp>
      <p:sp>
        <p:nvSpPr>
          <p:cNvPr id="3" name="عنصر نائب للمحتوى 2"/>
          <p:cNvSpPr>
            <a:spLocks noGrp="1"/>
          </p:cNvSpPr>
          <p:nvPr>
            <p:ph sz="half" idx="1"/>
          </p:nvPr>
        </p:nvSpPr>
        <p:spPr/>
        <p:txBody>
          <a:bodyPr>
            <a:noAutofit/>
          </a:bodyPr>
          <a:lstStyle/>
          <a:p>
            <a:pPr algn="l" rtl="0"/>
            <a:r>
              <a:rPr lang="en-US" sz="2000" dirty="0" smtClean="0"/>
              <a:t>William Cuthbert Falkner was born in New Albany, Mississippi, on September 25, 1897.</a:t>
            </a:r>
          </a:p>
          <a:p>
            <a:pPr algn="l" rtl="0"/>
            <a:r>
              <a:rPr lang="en-US" sz="2000" dirty="0" smtClean="0"/>
              <a:t>Faulkner’s writing career began with poems, some of which were published. A play he wrote was performed in 1921, and his first book of poems was published in 1924. In 1925 he met Sherwood Anderson, best known as the author of </a:t>
            </a:r>
            <a:r>
              <a:rPr lang="en-US" sz="2000" dirty="0" err="1" smtClean="0"/>
              <a:t>Winesburg</a:t>
            </a:r>
            <a:r>
              <a:rPr lang="en-US" sz="2000" dirty="0" smtClean="0"/>
              <a:t>, Ohio, who influenced him to become a fiction writer.</a:t>
            </a:r>
            <a:endParaRPr lang="ar-SA" sz="2000" dirty="0"/>
          </a:p>
        </p:txBody>
      </p:sp>
      <p:pic>
        <p:nvPicPr>
          <p:cNvPr id="5" name="عنصر نائب للمحتوى 4" descr="faulkner.jpg"/>
          <p:cNvPicPr>
            <a:picLocks noGrp="1" noChangeAspect="1"/>
          </p:cNvPicPr>
          <p:nvPr>
            <p:ph sz="half" idx="2"/>
          </p:nvPr>
        </p:nvPicPr>
        <p:blipFill>
          <a:blip r:embed="rId2" cstate="print"/>
          <a:stretch>
            <a:fillRect/>
          </a:stretch>
        </p:blipFill>
        <p:spPr>
          <a:xfrm>
            <a:off x="4800600" y="1693069"/>
            <a:ext cx="4038600" cy="40386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fontScale="92500" lnSpcReduction="20000"/>
          </a:bodyPr>
          <a:lstStyle/>
          <a:p>
            <a:pPr algn="l" rtl="0"/>
            <a:r>
              <a:rPr lang="en-US" dirty="0" smtClean="0"/>
              <a:t>Following the trend of other American writers, Faulkner made a six-month tour of Europe in 1925. On his return to the United States, he began writing seriously. In 1929, he saw the appearance of The Sound and the Fury, the work which first gained him critical notice.</a:t>
            </a:r>
          </a:p>
          <a:p>
            <a:pPr algn="l" rtl="0"/>
            <a:r>
              <a:rPr lang="en-US" dirty="0" smtClean="0"/>
              <a:t>In 1949, he received the Nobel Prize for Literature and in 1955 he received the National Book Award and the Pulitzer Prize for A Fable, a story of France during World War I. Faulkner suffered a number of injuries caused by falls from horses. he died of a heart attack on July 6, 1962.</a:t>
            </a:r>
            <a:endParaRPr lang="ar-SA" dirty="0"/>
          </a:p>
        </p:txBody>
      </p:sp>
      <p:pic>
        <p:nvPicPr>
          <p:cNvPr id="7" name="صورة 6" descr="faulkner-1.jpg"/>
          <p:cNvPicPr>
            <a:picLocks noChangeAspect="1"/>
          </p:cNvPicPr>
          <p:nvPr/>
        </p:nvPicPr>
        <p:blipFill>
          <a:blip r:embed="rId2" cstate="print"/>
          <a:stretch>
            <a:fillRect/>
          </a:stretch>
        </p:blipFill>
        <p:spPr>
          <a:xfrm>
            <a:off x="214282" y="642918"/>
            <a:ext cx="2643206" cy="571504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The Sound and the fury “</a:t>
            </a:r>
            <a:endParaRPr lang="ar-SA" dirty="0"/>
          </a:p>
        </p:txBody>
      </p:sp>
      <p:pic>
        <p:nvPicPr>
          <p:cNvPr id="4" name="عنصر نائب للمحتوى 3" descr="s&amp;f87.jpg"/>
          <p:cNvPicPr>
            <a:picLocks noGrp="1" noChangeAspect="1"/>
          </p:cNvPicPr>
          <p:nvPr>
            <p:ph sz="quarter" idx="1"/>
          </p:nvPr>
        </p:nvPicPr>
        <p:blipFill>
          <a:blip r:embed="rId2" cstate="print"/>
          <a:stretch>
            <a:fillRect/>
          </a:stretch>
        </p:blipFill>
        <p:spPr>
          <a:xfrm>
            <a:off x="571472" y="1714488"/>
            <a:ext cx="2767415" cy="4495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صورة 4" descr="s&amp;f84.jpg"/>
          <p:cNvPicPr>
            <a:picLocks noChangeAspect="1"/>
          </p:cNvPicPr>
          <p:nvPr/>
        </p:nvPicPr>
        <p:blipFill>
          <a:blip r:embed="rId3" cstate="print"/>
          <a:stretch>
            <a:fillRect/>
          </a:stretch>
        </p:blipFill>
        <p:spPr>
          <a:xfrm>
            <a:off x="5715008" y="1643050"/>
            <a:ext cx="2908358" cy="45577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b="1" i="1" dirty="0" smtClean="0"/>
              <a:t>The Sound and the Fury</a:t>
            </a:r>
            <a:r>
              <a:rPr lang="en-US" dirty="0" smtClean="0"/>
              <a:t> is a novel written by the American author </a:t>
            </a:r>
            <a:r>
              <a:rPr lang="en-US" dirty="0" smtClean="0">
                <a:hlinkClick r:id="rId2" tooltip="William Faulkner"/>
              </a:rPr>
              <a:t>William Faulkner</a:t>
            </a:r>
            <a:r>
              <a:rPr lang="en-US" dirty="0" smtClean="0"/>
              <a:t>. It employs a number of narrative styles, including the technique known as </a:t>
            </a:r>
            <a:r>
              <a:rPr lang="en-US" dirty="0" smtClean="0">
                <a:hlinkClick r:id="rId3" tooltip="Stream of consciousness writing"/>
              </a:rPr>
              <a:t>stream of consciousness</a:t>
            </a:r>
            <a:r>
              <a:rPr lang="en-US" dirty="0" smtClean="0"/>
              <a:t>, pioneered by 20th century European novelists such as </a:t>
            </a:r>
            <a:r>
              <a:rPr lang="en-US" dirty="0" smtClean="0">
                <a:hlinkClick r:id="rId4" tooltip="James Joyce"/>
              </a:rPr>
              <a:t>James Joyce</a:t>
            </a:r>
            <a:r>
              <a:rPr lang="en-US" dirty="0" smtClean="0"/>
              <a:t> and </a:t>
            </a:r>
            <a:r>
              <a:rPr lang="en-US" dirty="0" smtClean="0">
                <a:hlinkClick r:id="rId5" tooltip="Virginia Woolf"/>
              </a:rPr>
              <a:t>Virginia Woolf</a:t>
            </a:r>
            <a:r>
              <a:rPr lang="en-US" dirty="0" smtClean="0"/>
              <a:t>. Published in 1929,</a:t>
            </a:r>
          </a:p>
          <a:p>
            <a:pPr algn="l" rtl="0"/>
            <a:r>
              <a:rPr lang="en-US" dirty="0" smtClean="0"/>
              <a:t>It is a difficult work that has posed many problems for both readers and teachers. This hypertext of the novel and related materials is designed as a unique means of exploring the text of the novel, and of augmenting its study, for all levels of readers.</a:t>
            </a:r>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428604"/>
            <a:ext cx="8534400" cy="758952"/>
          </a:xfrm>
        </p:spPr>
        <p:txBody>
          <a:bodyPr>
            <a:normAutofit fontScale="90000"/>
          </a:bodyPr>
          <a:lstStyle/>
          <a:p>
            <a:r>
              <a:rPr lang="en-US" b="1" dirty="0" smtClean="0">
                <a:solidFill>
                  <a:schemeClr val="accent1"/>
                </a:solidFill>
                <a:effectLst>
                  <a:outerShdw blurRad="38100" dist="38100" dir="2700000" algn="tl">
                    <a:srgbClr val="000000">
                      <a:alpha val="43137"/>
                    </a:srgbClr>
                  </a:outerShdw>
                </a:effectLst>
              </a:rPr>
              <a:t>Protagonist</a:t>
            </a:r>
            <a:r>
              <a:rPr lang="en-US" b="1" dirty="0" smtClean="0">
                <a:solidFill>
                  <a:schemeClr val="accent4"/>
                </a:solidFill>
              </a:rPr>
              <a:t/>
            </a:r>
            <a:br>
              <a:rPr lang="en-US" b="1" dirty="0" smtClean="0">
                <a:solidFill>
                  <a:schemeClr val="accent4"/>
                </a:solidFill>
              </a:rPr>
            </a:br>
            <a:endParaRPr lang="ar-SA" dirty="0">
              <a:solidFill>
                <a:schemeClr val="accent4"/>
              </a:solidFill>
            </a:endParaRPr>
          </a:p>
        </p:txBody>
      </p:sp>
      <p:sp>
        <p:nvSpPr>
          <p:cNvPr id="3" name="عنصر نائب للمحتوى 2"/>
          <p:cNvSpPr>
            <a:spLocks noGrp="1"/>
          </p:cNvSpPr>
          <p:nvPr>
            <p:ph sz="quarter" idx="1"/>
          </p:nvPr>
        </p:nvSpPr>
        <p:spPr/>
        <p:txBody>
          <a:bodyPr>
            <a:normAutofit lnSpcReduction="10000"/>
          </a:bodyPr>
          <a:lstStyle/>
          <a:p>
            <a:pPr algn="l" rtl="0"/>
            <a:r>
              <a:rPr lang="en-US" dirty="0" smtClean="0"/>
              <a:t>The protagonist is </a:t>
            </a:r>
            <a:r>
              <a:rPr lang="en-US" i="1" dirty="0" smtClean="0">
                <a:solidFill>
                  <a:schemeClr val="accent4"/>
                </a:solidFill>
              </a:rPr>
              <a:t>Caddy</a:t>
            </a:r>
            <a:r>
              <a:rPr lang="en-US" dirty="0" smtClean="0"/>
              <a:t>--she is the object of attention or affection throughout the novel, and the knot that ties all sections of the novel together. She is a different person in the eyes of each different character.</a:t>
            </a:r>
            <a:endParaRPr lang="ar-SA" dirty="0" smtClean="0"/>
          </a:p>
          <a:p>
            <a:pPr algn="l" rtl="0"/>
            <a:r>
              <a:rPr lang="en-US" dirty="0" smtClean="0"/>
              <a:t>Caddy, independent of the other characters, is nothing; she is only shown through the biases of the others. Thus, she is unable to have any traits whatsoever - she does not exist as a person. The idea of Caddy, not the character, is what is actually the </a:t>
            </a:r>
            <a:r>
              <a:rPr lang="en-US" dirty="0" smtClean="0">
                <a:hlinkClick r:id="rId2" tooltip="protagonist"/>
              </a:rPr>
              <a:t>protagonist</a:t>
            </a:r>
            <a:r>
              <a:rPr lang="en-US" dirty="0" smtClean="0"/>
              <a:t> in the novel.</a:t>
            </a:r>
            <a:endParaRPr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chemeClr val="accent1"/>
                </a:solidFill>
                <a:effectLst>
                  <a:outerShdw blurRad="38100" dist="38100" dir="2700000" algn="tl">
                    <a:srgbClr val="000000">
                      <a:alpha val="43137"/>
                    </a:srgbClr>
                  </a:outerShdw>
                </a:effectLst>
              </a:rPr>
              <a:t>Other Character :</a:t>
            </a:r>
            <a:endParaRPr lang="ar-SA" b="1" dirty="0">
              <a:solidFill>
                <a:schemeClr val="accent1"/>
              </a:solidFill>
              <a:effectLst>
                <a:outerShdw blurRad="38100" dist="38100" dir="2700000" algn="tl">
                  <a:srgbClr val="000000">
                    <a:alpha val="43137"/>
                  </a:srgbClr>
                </a:outerShdw>
              </a:effectLst>
            </a:endParaRPr>
          </a:p>
        </p:txBody>
      </p:sp>
      <p:sp>
        <p:nvSpPr>
          <p:cNvPr id="3" name="عنصر نائب للمحتوى 2"/>
          <p:cNvSpPr>
            <a:spLocks noGrp="1"/>
          </p:cNvSpPr>
          <p:nvPr>
            <p:ph sz="quarter" idx="1"/>
          </p:nvPr>
        </p:nvSpPr>
        <p:spPr/>
        <p:txBody>
          <a:bodyPr>
            <a:normAutofit fontScale="92500" lnSpcReduction="20000"/>
          </a:bodyPr>
          <a:lstStyle/>
          <a:p>
            <a:pPr algn="l">
              <a:buNone/>
            </a:pPr>
            <a:r>
              <a:rPr lang="en-US" i="1" dirty="0" smtClean="0">
                <a:solidFill>
                  <a:schemeClr val="accent4"/>
                </a:solidFill>
              </a:rPr>
              <a:t>Miss Quentin </a:t>
            </a:r>
            <a:r>
              <a:rPr lang="en-US" dirty="0" smtClean="0"/>
              <a:t>is Caddy's daughter and resembles her in character traits, but does not have any significance on the other characters, with the exception of Jason. To Jason, Miss Quentin is merely another Caddy - another object of (self-) hatred. </a:t>
            </a:r>
          </a:p>
          <a:p>
            <a:pPr algn="l">
              <a:buNone/>
            </a:pPr>
            <a:r>
              <a:rPr lang="en-US" i="1" dirty="0" smtClean="0">
                <a:solidFill>
                  <a:schemeClr val="accent4"/>
                </a:solidFill>
              </a:rPr>
              <a:t>Mr. and Mrs. </a:t>
            </a:r>
            <a:r>
              <a:rPr lang="en-US" i="1" dirty="0" err="1" smtClean="0">
                <a:solidFill>
                  <a:schemeClr val="accent4"/>
                </a:solidFill>
              </a:rPr>
              <a:t>Compson</a:t>
            </a:r>
            <a:r>
              <a:rPr lang="en-US" i="1" dirty="0" smtClean="0">
                <a:solidFill>
                  <a:schemeClr val="accent4"/>
                </a:solidFill>
              </a:rPr>
              <a:t> </a:t>
            </a:r>
            <a:r>
              <a:rPr lang="en-US" dirty="0" smtClean="0"/>
              <a:t>are foils to Jason, and representative of the old ideals and traditions. They change as time goes on, and they both pass away. Jason prevails, but not morally; thus, the ideals of Mr. and Mrs. </a:t>
            </a:r>
            <a:r>
              <a:rPr lang="en-US" dirty="0" err="1" smtClean="0"/>
              <a:t>Compson</a:t>
            </a:r>
            <a:r>
              <a:rPr lang="en-US" dirty="0" smtClean="0"/>
              <a:t> die with them. </a:t>
            </a:r>
          </a:p>
          <a:p>
            <a:pPr algn="l">
              <a:buNone/>
            </a:pPr>
            <a:r>
              <a:rPr lang="en-US" dirty="0" smtClean="0"/>
              <a:t>Other characters that have not yet been mentioned contributed to the plot, but not to the deeper meaning of the novel. This includes such static and shallow characters as Herbert Head, Gerald Bland, etc. </a:t>
            </a:r>
          </a:p>
          <a:p>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1538" y="928670"/>
            <a:ext cx="6867516" cy="561972"/>
          </a:xfrm>
        </p:spPr>
        <p:txBody>
          <a:bodyPr>
            <a:normAutofit fontScale="90000"/>
          </a:bodyPr>
          <a:lstStyle/>
          <a:p>
            <a:r>
              <a:rPr lang="en-US" b="1" dirty="0" smtClean="0"/>
              <a:t/>
            </a:r>
            <a:br>
              <a:rPr lang="en-US" b="1" dirty="0" smtClean="0"/>
            </a:br>
            <a:r>
              <a:rPr lang="en-US" dirty="0" smtClean="0"/>
              <a:t/>
            </a:r>
            <a:br>
              <a:rPr lang="en-US" dirty="0" smtClean="0"/>
            </a:br>
            <a:endParaRPr lang="ar-SA" dirty="0"/>
          </a:p>
        </p:txBody>
      </p:sp>
      <p:sp>
        <p:nvSpPr>
          <p:cNvPr id="3" name="عنصر نائب للمحتوى 2"/>
          <p:cNvSpPr>
            <a:spLocks noGrp="1"/>
          </p:cNvSpPr>
          <p:nvPr>
            <p:ph sz="quarter" idx="1"/>
          </p:nvPr>
        </p:nvSpPr>
        <p:spPr/>
        <p:txBody>
          <a:bodyPr>
            <a:noAutofit/>
          </a:bodyPr>
          <a:lstStyle/>
          <a:p>
            <a:pPr algn="l" rtl="0"/>
            <a:r>
              <a:rPr lang="en-US" sz="1800" dirty="0" smtClean="0"/>
              <a:t>One theme of the novel is that a sense of </a:t>
            </a:r>
            <a:r>
              <a:rPr lang="en-US" sz="1800" dirty="0" smtClean="0">
                <a:hlinkClick r:id="rId2" tooltip="inevitability ensnares all of existence"/>
              </a:rPr>
              <a:t>inevitability ensnares all of existence</a:t>
            </a:r>
            <a:r>
              <a:rPr lang="en-US" sz="1800" dirty="0" smtClean="0"/>
              <a:t>. This is especially evident in Quentin's section, while he prepares to kill himself. Time is constantly an issue to Quentin, and the time draws nearer to the time of his death as the section progresses linearly. </a:t>
            </a:r>
          </a:p>
          <a:p>
            <a:pPr algn="l" rtl="0"/>
            <a:r>
              <a:rPr lang="en-US" sz="1800" dirty="0" smtClean="0"/>
              <a:t>Another theme is that love is not enough to conquer hate; the two merely negate the effects of each other and cease to exist. A reaction between </a:t>
            </a:r>
            <a:r>
              <a:rPr lang="en-US" sz="1800" dirty="0" smtClean="0">
                <a:hlinkClick r:id="rId3" tooltip="matter and antimatter"/>
              </a:rPr>
              <a:t>matter and antimatter</a:t>
            </a:r>
            <a:r>
              <a:rPr lang="en-US" sz="1800" dirty="0" smtClean="0"/>
              <a:t> results in absolutely nothing - neither exist, yet nothing is produced. In this way, the love of </a:t>
            </a:r>
            <a:r>
              <a:rPr lang="en-US" sz="1800" dirty="0" err="1" smtClean="0"/>
              <a:t>Dilsey</a:t>
            </a:r>
            <a:r>
              <a:rPr lang="en-US" sz="1800" dirty="0" smtClean="0"/>
              <a:t> and the hate of Jason cancel each other out, leaving the </a:t>
            </a:r>
            <a:r>
              <a:rPr lang="en-US" sz="1800" dirty="0" err="1" smtClean="0"/>
              <a:t>Compson</a:t>
            </a:r>
            <a:r>
              <a:rPr lang="en-US" sz="1800" dirty="0" smtClean="0"/>
              <a:t> family </a:t>
            </a:r>
            <a:r>
              <a:rPr lang="en-US" sz="1800" dirty="0" smtClean="0">
                <a:hlinkClick r:id="rId4" tooltip="void of meaning"/>
              </a:rPr>
              <a:t>void of meaning</a:t>
            </a:r>
            <a:r>
              <a:rPr lang="en-US" sz="1800" dirty="0" smtClean="0"/>
              <a:t>. This illustrates the nihilist principles that Faulkner endorses. </a:t>
            </a:r>
          </a:p>
          <a:p>
            <a:pPr algn="l" rtl="0"/>
            <a:r>
              <a:rPr lang="en-US" sz="1800" dirty="0" smtClean="0"/>
              <a:t>Yet another theme is that meaninglessness is perfection. </a:t>
            </a:r>
            <a:r>
              <a:rPr lang="en-US" sz="1800" dirty="0" err="1" smtClean="0"/>
              <a:t>Benjy</a:t>
            </a:r>
            <a:r>
              <a:rPr lang="en-US" sz="1800" dirty="0" smtClean="0"/>
              <a:t> is unable to think, and unable to communicate. He is the embodiment of innocence. He is the most "perfect," the most moral character - yet is void of any "meaning" that the other characters have. Jason is portrayed negatively and is essentially the opposite of </a:t>
            </a:r>
            <a:r>
              <a:rPr lang="en-US" sz="1800" dirty="0" err="1" smtClean="0"/>
              <a:t>Benjy</a:t>
            </a:r>
            <a:r>
              <a:rPr lang="en-US" sz="1800" dirty="0" smtClean="0"/>
              <a:t> - worldly, angry, and corrupt - and completely immoral. </a:t>
            </a:r>
            <a:endParaRPr lang="en-US" sz="1800" dirty="0"/>
          </a:p>
        </p:txBody>
      </p:sp>
      <p:sp>
        <p:nvSpPr>
          <p:cNvPr id="4" name="مربع نص 3"/>
          <p:cNvSpPr txBox="1"/>
          <p:nvPr/>
        </p:nvSpPr>
        <p:spPr>
          <a:xfrm>
            <a:off x="285720" y="357166"/>
            <a:ext cx="3929090" cy="830997"/>
          </a:xfrm>
          <a:prstGeom prst="rect">
            <a:avLst/>
          </a:prstGeom>
          <a:noFill/>
        </p:spPr>
        <p:txBody>
          <a:bodyPr wrap="square" rtlCol="1">
            <a:spAutoFit/>
          </a:bodyPr>
          <a:lstStyle/>
          <a:p>
            <a:r>
              <a:rPr lang="en-US" sz="4800" b="1" dirty="0" smtClean="0">
                <a:solidFill>
                  <a:schemeClr val="accent1"/>
                </a:solidFill>
                <a:effectLst>
                  <a:outerShdw blurRad="38100" dist="38100" dir="2700000" algn="tl">
                    <a:srgbClr val="000000">
                      <a:alpha val="43137"/>
                    </a:srgbClr>
                  </a:outerShdw>
                </a:effectLst>
              </a:rPr>
              <a:t>Themes :</a:t>
            </a:r>
            <a:endParaRPr lang="ar-SA" sz="4800" b="1" dirty="0">
              <a:solidFill>
                <a:schemeClr val="accent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642918"/>
            <a:ext cx="8534400" cy="1116142"/>
          </a:xfrm>
        </p:spPr>
        <p:txBody>
          <a:bodyPr>
            <a:noAutofit/>
          </a:bodyPr>
          <a:lstStyle/>
          <a:p>
            <a:r>
              <a:rPr lang="en-US" sz="4000" b="1" dirty="0" smtClean="0">
                <a:solidFill>
                  <a:schemeClr val="accent1"/>
                </a:solidFill>
              </a:rPr>
              <a:t>Climax</a:t>
            </a:r>
            <a:br>
              <a:rPr lang="en-US" sz="4000" b="1" dirty="0" smtClean="0">
                <a:solidFill>
                  <a:schemeClr val="accent1"/>
                </a:solidFill>
              </a:rPr>
            </a:br>
            <a:endParaRPr lang="ar-SA" sz="4000" dirty="0">
              <a:solidFill>
                <a:schemeClr val="accent1"/>
              </a:solidFill>
            </a:endParaRPr>
          </a:p>
        </p:txBody>
      </p:sp>
      <p:sp>
        <p:nvSpPr>
          <p:cNvPr id="3" name="عنصر نائب للمحتوى 2"/>
          <p:cNvSpPr>
            <a:spLocks noGrp="1"/>
          </p:cNvSpPr>
          <p:nvPr>
            <p:ph sz="quarter" idx="1"/>
          </p:nvPr>
        </p:nvSpPr>
        <p:spPr/>
        <p:txBody>
          <a:bodyPr>
            <a:normAutofit fontScale="85000" lnSpcReduction="20000"/>
          </a:bodyPr>
          <a:lstStyle/>
          <a:p>
            <a:pPr algn="l" rtl="0"/>
            <a:r>
              <a:rPr lang="en-US" dirty="0" smtClean="0"/>
              <a:t>Rather than reach a climax at the end of the novel, it reaches an </a:t>
            </a:r>
            <a:r>
              <a:rPr lang="en-US" dirty="0" smtClean="0">
                <a:hlinkClick r:id="rId2" tooltip="anti-climax"/>
              </a:rPr>
              <a:t>anti-climax</a:t>
            </a:r>
            <a:r>
              <a:rPr lang="en-US" dirty="0" smtClean="0"/>
              <a:t> (in keeping with the nihilist philosophy and underlying meaninglessness). The </a:t>
            </a:r>
            <a:r>
              <a:rPr lang="en-US" dirty="0" err="1" smtClean="0"/>
              <a:t>Compsons</a:t>
            </a:r>
            <a:r>
              <a:rPr lang="en-US" dirty="0" smtClean="0"/>
              <a:t>, one by one, cease to have meaning. For some, it is by ceasing to exist (as in the case of Quentin and Mr. </a:t>
            </a:r>
            <a:r>
              <a:rPr lang="en-US" dirty="0" err="1" smtClean="0"/>
              <a:t>Compson</a:t>
            </a:r>
            <a:r>
              <a:rPr lang="en-US" dirty="0" smtClean="0"/>
              <a:t>). For others, it is by losing whatever meant anything to them specifically (as in the case of Jason and </a:t>
            </a:r>
            <a:r>
              <a:rPr lang="en-US" dirty="0" err="1" smtClean="0"/>
              <a:t>Benjy</a:t>
            </a:r>
            <a:r>
              <a:rPr lang="en-US" dirty="0" smtClean="0"/>
              <a:t>). And so, the novel recedes back into the meaninglessness from whence it came. </a:t>
            </a:r>
          </a:p>
          <a:p>
            <a:pPr algn="l" rtl="0"/>
            <a:r>
              <a:rPr lang="en-US" dirty="0" smtClean="0"/>
              <a:t>Miniature climactic events are witnessed throughout the novel - these are more turning points than actual climaxes. If a single event could be called a climax, it would have to be the point at which Miss Quentin steals Jason's money and runs away. That is the single event that leads to the downfall of what is left of the </a:t>
            </a:r>
            <a:r>
              <a:rPr lang="en-US" dirty="0" err="1" smtClean="0"/>
              <a:t>Compson</a:t>
            </a:r>
            <a:r>
              <a:rPr lang="en-US" dirty="0" smtClean="0"/>
              <a:t> family. </a:t>
            </a:r>
          </a:p>
          <a:p>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Thank You..</a:t>
            </a:r>
            <a:endParaRPr lang="ar-SA" dirty="0"/>
          </a:p>
        </p:txBody>
      </p:sp>
      <p:sp>
        <p:nvSpPr>
          <p:cNvPr id="3" name="عنصر نائب للمحتوى 2"/>
          <p:cNvSpPr>
            <a:spLocks noGrp="1"/>
          </p:cNvSpPr>
          <p:nvPr>
            <p:ph sz="quarter" idx="1"/>
          </p:nvPr>
        </p:nvSpPr>
        <p:spPr/>
        <p:txBody>
          <a:bodyPr>
            <a:normAutofit/>
          </a:bodyPr>
          <a:lstStyle/>
          <a:p>
            <a:pPr marL="514350" indent="-514350" algn="ctr">
              <a:buNone/>
            </a:pPr>
            <a:r>
              <a:rPr lang="en-US" sz="4400" dirty="0" smtClean="0"/>
              <a:t>Eman Ahmad AL.Ghamdi</a:t>
            </a:r>
          </a:p>
          <a:p>
            <a:pPr marL="514350" indent="-514350" algn="ctr">
              <a:buNone/>
            </a:pPr>
            <a:r>
              <a:rPr lang="en-US" sz="4400" dirty="0" err="1" smtClean="0"/>
              <a:t>Salha</a:t>
            </a:r>
            <a:r>
              <a:rPr lang="en-US" sz="4400" dirty="0" smtClean="0"/>
              <a:t> </a:t>
            </a:r>
            <a:r>
              <a:rPr lang="en-US" sz="4400" dirty="0" err="1" smtClean="0"/>
              <a:t>Hussain</a:t>
            </a:r>
            <a:r>
              <a:rPr lang="en-US" sz="4400" dirty="0" smtClean="0"/>
              <a:t> </a:t>
            </a:r>
            <a:r>
              <a:rPr lang="en-US" sz="4400" dirty="0" err="1" smtClean="0"/>
              <a:t>AL.Montasheri</a:t>
            </a:r>
            <a:endParaRPr lang="en-US" sz="4400" dirty="0" smtClean="0"/>
          </a:p>
          <a:p>
            <a:pPr marL="514350" indent="-514350" algn="ctr">
              <a:buNone/>
            </a:pPr>
            <a:r>
              <a:rPr lang="en-US" sz="4400" dirty="0" err="1" smtClean="0"/>
              <a:t>Areej</a:t>
            </a:r>
            <a:r>
              <a:rPr lang="en-US" sz="4400" dirty="0" smtClean="0"/>
              <a:t> Ahmad </a:t>
            </a:r>
            <a:r>
              <a:rPr lang="en-US" sz="4400" dirty="0" err="1" smtClean="0"/>
              <a:t>Khalf</a:t>
            </a:r>
            <a:endParaRPr lang="en-US" sz="4400" dirty="0" smtClean="0"/>
          </a:p>
          <a:p>
            <a:pPr marL="514350" indent="-514350" algn="ctr">
              <a:buNone/>
            </a:pPr>
            <a:r>
              <a:rPr lang="en-US" sz="4400" dirty="0" err="1" smtClean="0"/>
              <a:t>Nawal</a:t>
            </a:r>
            <a:r>
              <a:rPr lang="en-US" sz="4400" dirty="0" smtClean="0"/>
              <a:t> </a:t>
            </a:r>
            <a:r>
              <a:rPr lang="en-US" sz="4400" dirty="0" err="1" smtClean="0"/>
              <a:t>AL.Amri</a:t>
            </a:r>
            <a:endParaRPr lang="ar-SA" sz="4400" dirty="0" smtClean="0"/>
          </a:p>
          <a:p>
            <a:pPr marL="514350" indent="-514350" algn="ctr">
              <a:buNone/>
            </a:pPr>
            <a:r>
              <a:rPr lang="en-US" sz="4400" dirty="0" err="1" smtClean="0"/>
              <a:t>Doa’a</a:t>
            </a:r>
            <a:r>
              <a:rPr lang="en-US" sz="4400" dirty="0" smtClean="0"/>
              <a:t> Nashag8i</a:t>
            </a:r>
            <a:endParaRPr lang="ar-SA" sz="4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ar-SA" dirty="0" smtClean="0"/>
              <a:t> </a:t>
            </a:r>
            <a:r>
              <a:rPr lang="en-US" dirty="0" smtClean="0">
                <a:solidFill>
                  <a:schemeClr val="accent3">
                    <a:lumMod val="75000"/>
                  </a:schemeClr>
                </a:solidFill>
              </a:rPr>
              <a:t>The</a:t>
            </a:r>
            <a:r>
              <a:rPr lang="en-US" dirty="0" smtClean="0"/>
              <a:t> </a:t>
            </a:r>
            <a:r>
              <a:rPr lang="en-US" i="1" u="sng" dirty="0" smtClean="0">
                <a:solidFill>
                  <a:schemeClr val="accent2"/>
                </a:solidFill>
                <a:effectLst>
                  <a:outerShdw blurRad="38100" dist="38100" dir="2700000" algn="tl">
                    <a:srgbClr val="000000">
                      <a:alpha val="43137"/>
                    </a:srgbClr>
                  </a:outerShdw>
                </a:effectLst>
              </a:rPr>
              <a:t>age of innocence's  </a:t>
            </a:r>
            <a:r>
              <a:rPr lang="en-US" dirty="0" smtClean="0">
                <a:solidFill>
                  <a:schemeClr val="accent3">
                    <a:lumMod val="75000"/>
                  </a:schemeClr>
                </a:solidFill>
              </a:rPr>
              <a:t>by</a:t>
            </a:r>
            <a:r>
              <a:rPr lang="en-US" dirty="0" smtClean="0">
                <a:solidFill>
                  <a:schemeClr val="accent3"/>
                </a:solidFill>
              </a:rPr>
              <a:t> </a:t>
            </a:r>
            <a:r>
              <a:rPr lang="en-US" i="1" u="sng" dirty="0" smtClean="0">
                <a:solidFill>
                  <a:schemeClr val="accent2"/>
                </a:solidFill>
                <a:effectLst>
                  <a:outerShdw blurRad="38100" dist="38100" dir="2700000" algn="tl">
                    <a:srgbClr val="000000">
                      <a:alpha val="43137"/>
                    </a:srgbClr>
                  </a:outerShdw>
                </a:effectLst>
              </a:rPr>
              <a:t> </a:t>
            </a:r>
            <a:r>
              <a:rPr lang="en-US" dirty="0" smtClean="0">
                <a:hlinkClick r:id="rId2" tooltip="Edith Wharton"/>
              </a:rPr>
              <a:t>Edith Wharton</a:t>
            </a:r>
            <a:endParaRPr lang="ar-SA" dirty="0"/>
          </a:p>
        </p:txBody>
      </p:sp>
      <p:pic>
        <p:nvPicPr>
          <p:cNvPr id="4" name="عنصر نائب للمحتوى 3" descr="edith_wharton.gif"/>
          <p:cNvPicPr>
            <a:picLocks noGrp="1" noChangeAspect="1"/>
          </p:cNvPicPr>
          <p:nvPr>
            <p:ph sz="quarter" idx="1"/>
          </p:nvPr>
        </p:nvPicPr>
        <p:blipFill>
          <a:blip r:embed="rId3" cstate="print"/>
          <a:stretch>
            <a:fillRect/>
          </a:stretch>
        </p:blipFill>
        <p:spPr>
          <a:xfrm>
            <a:off x="5214942" y="2000240"/>
            <a:ext cx="2452692" cy="35719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صورة 4" descr="edith-wharton.jpg"/>
          <p:cNvPicPr>
            <a:picLocks noChangeAspect="1"/>
          </p:cNvPicPr>
          <p:nvPr/>
        </p:nvPicPr>
        <p:blipFill>
          <a:blip r:embed="rId4" cstate="print"/>
          <a:stretch>
            <a:fillRect/>
          </a:stretch>
        </p:blipFill>
        <p:spPr>
          <a:xfrm>
            <a:off x="1142976" y="1571612"/>
            <a:ext cx="2643206" cy="42148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chemeClr val="accent3">
                    <a:lumMod val="75000"/>
                  </a:schemeClr>
                </a:solidFill>
                <a:hlinkClick r:id="rId3" tooltip="Edith Wharton"/>
              </a:rPr>
              <a:t>Edith Wharton</a:t>
            </a:r>
            <a:endParaRPr lang="ar-SA" dirty="0">
              <a:solidFill>
                <a:schemeClr val="accent3">
                  <a:lumMod val="75000"/>
                </a:schemeClr>
              </a:solidFill>
            </a:endParaRPr>
          </a:p>
        </p:txBody>
      </p:sp>
      <p:sp>
        <p:nvSpPr>
          <p:cNvPr id="3" name="عنصر نائب للمحتوى 2"/>
          <p:cNvSpPr>
            <a:spLocks noGrp="1"/>
          </p:cNvSpPr>
          <p:nvPr>
            <p:ph sz="quarter" idx="1"/>
          </p:nvPr>
        </p:nvSpPr>
        <p:spPr/>
        <p:txBody>
          <a:bodyPr>
            <a:normAutofit fontScale="92500" lnSpcReduction="10000"/>
          </a:bodyPr>
          <a:lstStyle/>
          <a:p>
            <a:pPr algn="l" rtl="0"/>
            <a:r>
              <a:rPr lang="en-US" b="1" dirty="0" smtClean="0"/>
              <a:t>Edith Wharton</a:t>
            </a:r>
            <a:r>
              <a:rPr lang="en-US" dirty="0" smtClean="0"/>
              <a:t> was a </a:t>
            </a:r>
            <a:r>
              <a:rPr lang="en-US" dirty="0" smtClean="0">
                <a:hlinkClick r:id="rId4" tooltip="Pulitzer Prize"/>
              </a:rPr>
              <a:t>Pulitzer Prize</a:t>
            </a:r>
            <a:r>
              <a:rPr lang="en-US" dirty="0" smtClean="0"/>
              <a:t>-winning </a:t>
            </a:r>
            <a:r>
              <a:rPr lang="en-US" dirty="0" smtClean="0">
                <a:hlinkClick r:id="rId5" tooltip="United States"/>
              </a:rPr>
              <a:t>American</a:t>
            </a:r>
            <a:r>
              <a:rPr lang="en-US" dirty="0" smtClean="0"/>
              <a:t> </a:t>
            </a:r>
            <a:r>
              <a:rPr lang="en-US" dirty="0" smtClean="0">
                <a:hlinkClick r:id="rId6" tooltip="Novelist"/>
              </a:rPr>
              <a:t>novelist</a:t>
            </a:r>
            <a:r>
              <a:rPr lang="en-US" dirty="0" smtClean="0"/>
              <a:t>, </a:t>
            </a:r>
            <a:r>
              <a:rPr lang="en-US" dirty="0" smtClean="0">
                <a:hlinkClick r:id="rId7" tooltip="Short story"/>
              </a:rPr>
              <a:t>short story</a:t>
            </a:r>
            <a:r>
              <a:rPr lang="en-US" dirty="0" smtClean="0"/>
              <a:t> </a:t>
            </a:r>
            <a:r>
              <a:rPr lang="en-US" dirty="0" smtClean="0">
                <a:hlinkClick r:id="rId8" tooltip="Writer"/>
              </a:rPr>
              <a:t>writer</a:t>
            </a:r>
            <a:r>
              <a:rPr lang="en-US" dirty="0" smtClean="0"/>
              <a:t> and </a:t>
            </a:r>
            <a:r>
              <a:rPr lang="en-US" dirty="0" smtClean="0">
                <a:hlinkClick r:id="rId9" tooltip="Design"/>
              </a:rPr>
              <a:t>designer</a:t>
            </a:r>
            <a:r>
              <a:rPr lang="en-US" dirty="0" smtClean="0"/>
              <a:t>.</a:t>
            </a:r>
            <a:endParaRPr lang="ar-SA" dirty="0" smtClean="0"/>
          </a:p>
          <a:p>
            <a:pPr algn="l" rtl="0"/>
            <a:r>
              <a:rPr lang="en-US" dirty="0" smtClean="0"/>
              <a:t>Wharton was born in </a:t>
            </a:r>
            <a:r>
              <a:rPr lang="en-US" dirty="0" smtClean="0">
                <a:hlinkClick r:id="rId10" tooltip="New York City"/>
              </a:rPr>
              <a:t>New York City </a:t>
            </a:r>
            <a:r>
              <a:rPr lang="en-US" dirty="0" smtClean="0"/>
              <a:t>to parents George Frederic Jones and </a:t>
            </a:r>
            <a:r>
              <a:rPr lang="en-US" dirty="0" err="1" smtClean="0"/>
              <a:t>Lucretia</a:t>
            </a:r>
            <a:r>
              <a:rPr lang="en-US" dirty="0" smtClean="0"/>
              <a:t> Stevens Rhinelander. When she was thirteen, she published a collection of poetry at her own expense. In 1885 she married Edward Wharton of </a:t>
            </a:r>
            <a:r>
              <a:rPr lang="en-US" dirty="0" smtClean="0">
                <a:hlinkClick r:id="rId11" tooltip="Boston"/>
              </a:rPr>
              <a:t>Boston</a:t>
            </a:r>
            <a:r>
              <a:rPr lang="en-US" dirty="0" smtClean="0"/>
              <a:t>. During </a:t>
            </a:r>
            <a:r>
              <a:rPr lang="en-US" dirty="0" smtClean="0">
                <a:hlinkClick r:id="rId12" tooltip="World War I"/>
              </a:rPr>
              <a:t>World War I</a:t>
            </a:r>
            <a:r>
              <a:rPr lang="en-US" dirty="0" smtClean="0"/>
              <a:t>, Edith was active in relief work in France. In 1915, she was decorated with the </a:t>
            </a:r>
            <a:r>
              <a:rPr lang="en-US" dirty="0" smtClean="0">
                <a:hlinkClick r:id="rId13" tooltip="Cross of the Legion of Honor"/>
              </a:rPr>
              <a:t>Cross of the Legion of Honor</a:t>
            </a:r>
            <a:r>
              <a:rPr lang="en-US" dirty="0" smtClean="0"/>
              <a:t> for her service. She was awarded the </a:t>
            </a:r>
            <a:r>
              <a:rPr lang="en-US" dirty="0" smtClean="0">
                <a:hlinkClick r:id="rId14" tooltip="Pulitzer prize"/>
              </a:rPr>
              <a:t>Pulitzer prize</a:t>
            </a:r>
            <a:r>
              <a:rPr lang="en-US" dirty="0" smtClean="0"/>
              <a:t> for literature in 1920 for her novel "</a:t>
            </a:r>
            <a:r>
              <a:rPr lang="en-US" dirty="0" smtClean="0">
                <a:hlinkClick r:id="rId15" tooltip="The Age of Innocence"/>
              </a:rPr>
              <a:t>The Age of Innocence</a:t>
            </a:r>
            <a:r>
              <a:rPr lang="en-US" dirty="0" smtClean="0"/>
              <a:t>". She died in France in 1937 of a stroke. </a:t>
            </a: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The age of innocence's :</a:t>
            </a:r>
            <a:endParaRPr lang="ar-SA" dirty="0"/>
          </a:p>
        </p:txBody>
      </p:sp>
      <p:pic>
        <p:nvPicPr>
          <p:cNvPr id="4" name="عنصر نائب للمحتوى 3" descr="the-age-of-innocence.jpg"/>
          <p:cNvPicPr>
            <a:picLocks noGrp="1" noChangeAspect="1"/>
          </p:cNvPicPr>
          <p:nvPr>
            <p:ph sz="quarter" idx="1"/>
          </p:nvPr>
        </p:nvPicPr>
        <p:blipFill>
          <a:blip r:embed="rId2" cstate="print"/>
          <a:stretch>
            <a:fillRect/>
          </a:stretch>
        </p:blipFill>
        <p:spPr>
          <a:xfrm>
            <a:off x="428596" y="1714488"/>
            <a:ext cx="2943477" cy="4495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صورة 4" descr="0451526120.01.LZZZZZZZ.gif"/>
          <p:cNvPicPr>
            <a:picLocks noChangeAspect="1"/>
          </p:cNvPicPr>
          <p:nvPr/>
        </p:nvPicPr>
        <p:blipFill>
          <a:blip r:embed="rId3" cstate="print"/>
          <a:stretch>
            <a:fillRect/>
          </a:stretch>
        </p:blipFill>
        <p:spPr>
          <a:xfrm>
            <a:off x="5286380" y="1714488"/>
            <a:ext cx="3000396" cy="45958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lnSpcReduction="10000"/>
          </a:bodyPr>
          <a:lstStyle/>
          <a:p>
            <a:pPr algn="l" rtl="0"/>
            <a:r>
              <a:rPr lang="en-US" i="1" dirty="0" smtClean="0"/>
              <a:t>The Age of Innocence</a:t>
            </a:r>
            <a:r>
              <a:rPr lang="en-US" dirty="0" smtClean="0"/>
              <a:t> centers on an upper class couple's impending marriage, and the introduction of a scandalous woman whose presence threatens their happiness. Though the novel questions the assumptions and morals of 1870s' New York society, it never devolves into an outright condemnation of the institution. In fact, Wharton considered this novel an "apology" for her earlier, more brutal and critical novel, </a:t>
            </a:r>
            <a:r>
              <a:rPr lang="en-US" i="1" dirty="0" smtClean="0">
                <a:hlinkClick r:id="rId2" tooltip="The House of Mirth"/>
              </a:rPr>
              <a:t>The House of Mirth</a:t>
            </a:r>
            <a:r>
              <a:rPr lang="en-US" dirty="0" smtClean="0"/>
              <a:t>. Not to be overlooked is Wharton's attention to detailing the charms and customs of the upper caste.</a:t>
            </a: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CC0000"/>
                </a:solidFill>
              </a:rPr>
              <a:t>Protagonist</a:t>
            </a:r>
            <a:endParaRPr lang="ar-SA" dirty="0"/>
          </a:p>
        </p:txBody>
      </p:sp>
      <p:sp>
        <p:nvSpPr>
          <p:cNvPr id="3" name="عنصر نائب للمحتوى 2"/>
          <p:cNvSpPr>
            <a:spLocks noGrp="1"/>
          </p:cNvSpPr>
          <p:nvPr>
            <p:ph sz="quarter" idx="1"/>
          </p:nvPr>
        </p:nvSpPr>
        <p:spPr/>
        <p:txBody>
          <a:bodyPr>
            <a:normAutofit fontScale="92500" lnSpcReduction="20000"/>
          </a:bodyPr>
          <a:lstStyle/>
          <a:p>
            <a:pPr lvl="0" algn="l" rtl="0"/>
            <a:r>
              <a:rPr lang="en-US" sz="3500" i="1" dirty="0" smtClean="0">
                <a:solidFill>
                  <a:schemeClr val="accent1"/>
                </a:solidFill>
                <a:ea typeface="Times New Roman" pitchFamily="18" charset="0"/>
                <a:cs typeface="Arial" pitchFamily="34" charset="0"/>
              </a:rPr>
              <a:t>Newland Archer</a:t>
            </a:r>
            <a:r>
              <a:rPr lang="en-US" sz="3500" dirty="0" smtClean="0">
                <a:ea typeface="Times New Roman" pitchFamily="18" charset="0"/>
                <a:cs typeface="Arial" pitchFamily="34" charset="0"/>
              </a:rPr>
              <a:t>, a young man who fits perfectly into his small social group and plans to marry a respectable girl and live a respectable life, is the protagonist of the novel. He meets Ellen </a:t>
            </a:r>
            <a:r>
              <a:rPr lang="en-US" sz="3500" dirty="0" err="1" smtClean="0">
                <a:ea typeface="Times New Roman" pitchFamily="18" charset="0"/>
                <a:cs typeface="Arial" pitchFamily="34" charset="0"/>
              </a:rPr>
              <a:t>Olenska</a:t>
            </a:r>
            <a:r>
              <a:rPr lang="en-US" sz="3500" dirty="0" smtClean="0">
                <a:ea typeface="Times New Roman" pitchFamily="18" charset="0"/>
                <a:cs typeface="Arial" pitchFamily="34" charset="0"/>
              </a:rPr>
              <a:t> and undergoes a change of heart in which he realizes New York society is stifling him. Throughout most of the novel, he struggles with his conflicting desires. In the end, he is restored to society and gives up his passions, but he is content with this choice. </a:t>
            </a:r>
            <a:endParaRPr lang="en-US" sz="3500" dirty="0" smtClean="0">
              <a:cs typeface="Arial" pitchFamily="34" charset="0"/>
            </a:endParaRPr>
          </a:p>
          <a:p>
            <a:pPr algn="l" rtl="0"/>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chemeClr val="accent6">
                    <a:lumMod val="75000"/>
                  </a:schemeClr>
                </a:solidFill>
              </a:rPr>
              <a:t>Themes :</a:t>
            </a:r>
            <a:endParaRPr lang="ar-SA" b="1" dirty="0">
              <a:solidFill>
                <a:schemeClr val="accent6">
                  <a:lumMod val="75000"/>
                </a:schemeClr>
              </a:solidFill>
            </a:endParaRPr>
          </a:p>
        </p:txBody>
      </p:sp>
      <p:sp>
        <p:nvSpPr>
          <p:cNvPr id="3" name="عنصر نائب للمحتوى 2"/>
          <p:cNvSpPr>
            <a:spLocks noGrp="1"/>
          </p:cNvSpPr>
          <p:nvPr>
            <p:ph sz="quarter" idx="1"/>
          </p:nvPr>
        </p:nvSpPr>
        <p:spPr/>
        <p:txBody>
          <a:bodyPr>
            <a:normAutofit fontScale="92500" lnSpcReduction="10000"/>
          </a:bodyPr>
          <a:lstStyle/>
          <a:p>
            <a:pPr algn="l" rtl="0"/>
            <a:r>
              <a:rPr lang="en-US" dirty="0" smtClean="0"/>
              <a:t>The </a:t>
            </a:r>
            <a:r>
              <a:rPr lang="en-US" dirty="0" smtClean="0">
                <a:hlinkClick r:id="rId2" tooltip="themes"/>
              </a:rPr>
              <a:t>themes</a:t>
            </a:r>
            <a:r>
              <a:rPr lang="en-US" dirty="0" smtClean="0"/>
              <a:t> explored by Wharton suggest more than the </a:t>
            </a:r>
            <a:r>
              <a:rPr lang="en-US" dirty="0" smtClean="0">
                <a:hlinkClick r:id="rId3" tooltip="trivia"/>
              </a:rPr>
              <a:t>trivia</a:t>
            </a:r>
            <a:r>
              <a:rPr lang="en-US" dirty="0" smtClean="0"/>
              <a:t> of her </a:t>
            </a:r>
            <a:r>
              <a:rPr lang="en-US" dirty="0" smtClean="0">
                <a:hlinkClick r:id="rId4" tooltip="medium"/>
              </a:rPr>
              <a:t>medium</a:t>
            </a:r>
            <a:r>
              <a:rPr lang="en-US" dirty="0" smtClean="0"/>
              <a:t> would </a:t>
            </a:r>
            <a:r>
              <a:rPr lang="en-US" dirty="0" smtClean="0">
                <a:hlinkClick r:id="rId5" tooltip="indicate"/>
              </a:rPr>
              <a:t>indicate</a:t>
            </a:r>
            <a:r>
              <a:rPr lang="en-US" dirty="0" smtClean="0"/>
              <a:t>. She constantly </a:t>
            </a:r>
            <a:r>
              <a:rPr lang="en-US" dirty="0" smtClean="0">
                <a:hlinkClick r:id="rId6" tooltip="barrages"/>
              </a:rPr>
              <a:t>barrages</a:t>
            </a:r>
            <a:r>
              <a:rPr lang="en-US" dirty="0" smtClean="0"/>
              <a:t> the reader with how ridiculous and </a:t>
            </a:r>
            <a:r>
              <a:rPr lang="en-US" dirty="0" smtClean="0">
                <a:hlinkClick r:id="rId7" tooltip="arbitrary"/>
              </a:rPr>
              <a:t>arbitrary</a:t>
            </a:r>
            <a:r>
              <a:rPr lang="en-US" dirty="0" smtClean="0"/>
              <a:t> </a:t>
            </a:r>
            <a:r>
              <a:rPr lang="en-US" dirty="0" smtClean="0">
                <a:hlinkClick r:id="rId8" tooltip="New York society"/>
              </a:rPr>
              <a:t>New York society</a:t>
            </a:r>
            <a:r>
              <a:rPr lang="en-US" dirty="0" smtClean="0"/>
              <a:t> can be in the </a:t>
            </a:r>
            <a:r>
              <a:rPr lang="en-US" dirty="0" smtClean="0">
                <a:hlinkClick r:id="rId9" tooltip="1870's"/>
              </a:rPr>
              <a:t>1870's</a:t>
            </a:r>
            <a:r>
              <a:rPr lang="en-US" dirty="0" smtClean="0"/>
              <a:t>. She speaks of the </a:t>
            </a:r>
            <a:r>
              <a:rPr lang="en-US" dirty="0" smtClean="0">
                <a:hlinkClick r:id="rId10" tooltip="tumultuous"/>
              </a:rPr>
              <a:t>tumultuous</a:t>
            </a:r>
            <a:r>
              <a:rPr lang="en-US" dirty="0" smtClean="0"/>
              <a:t> state of this society in ways that are </a:t>
            </a:r>
            <a:r>
              <a:rPr lang="en-US" dirty="0" smtClean="0">
                <a:hlinkClick r:id="rId11" tooltip="witty"/>
              </a:rPr>
              <a:t>witty</a:t>
            </a:r>
            <a:r>
              <a:rPr lang="en-US" dirty="0" smtClean="0"/>
              <a:t>, </a:t>
            </a:r>
            <a:r>
              <a:rPr lang="en-US" dirty="0" smtClean="0">
                <a:hlinkClick r:id="rId12" tooltip="biting"/>
              </a:rPr>
              <a:t>biting</a:t>
            </a:r>
            <a:r>
              <a:rPr lang="en-US" dirty="0" smtClean="0"/>
              <a:t> and </a:t>
            </a:r>
            <a:r>
              <a:rPr lang="en-US" dirty="0" smtClean="0">
                <a:hlinkClick r:id="rId13" tooltip="cynical"/>
              </a:rPr>
              <a:t>cynical</a:t>
            </a:r>
            <a:r>
              <a:rPr lang="en-US" dirty="0" smtClean="0"/>
              <a:t>. Her </a:t>
            </a:r>
            <a:r>
              <a:rPr lang="en-US" dirty="0" smtClean="0">
                <a:hlinkClick r:id="rId14" tooltip="ultimate"/>
              </a:rPr>
              <a:t>ultimate</a:t>
            </a:r>
            <a:r>
              <a:rPr lang="en-US" dirty="0" smtClean="0"/>
              <a:t> </a:t>
            </a:r>
            <a:r>
              <a:rPr lang="en-US" dirty="0" smtClean="0">
                <a:hlinkClick r:id="rId15" tooltip="indictment"/>
              </a:rPr>
              <a:t>indictment</a:t>
            </a:r>
            <a:r>
              <a:rPr lang="en-US" dirty="0" smtClean="0"/>
              <a:t> is not of how pitiful the life of a </a:t>
            </a:r>
            <a:r>
              <a:rPr lang="en-US" dirty="0" smtClean="0">
                <a:hlinkClick r:id="rId16" tooltip="young man"/>
              </a:rPr>
              <a:t>young man</a:t>
            </a:r>
            <a:r>
              <a:rPr lang="en-US" dirty="0" smtClean="0"/>
              <a:t> can be if deprived of personal freedom, but rather the </a:t>
            </a:r>
            <a:r>
              <a:rPr lang="en-US" dirty="0" smtClean="0">
                <a:hlinkClick r:id="rId17" tooltip="criminality"/>
              </a:rPr>
              <a:t>criminality</a:t>
            </a:r>
            <a:r>
              <a:rPr lang="en-US" dirty="0" smtClean="0"/>
              <a:t> of </a:t>
            </a:r>
            <a:r>
              <a:rPr lang="en-US" dirty="0" smtClean="0">
                <a:hlinkClick r:id="rId18" tooltip="depriving anyone of their liberty"/>
              </a:rPr>
              <a:t>depriving anyone of their liberty</a:t>
            </a:r>
            <a:r>
              <a:rPr lang="en-US" dirty="0" smtClean="0"/>
              <a:t>. Perhaps in writing about Newland's </a:t>
            </a:r>
            <a:r>
              <a:rPr lang="en-US" dirty="0" smtClean="0">
                <a:hlinkClick r:id="rId19" tooltip="predicament"/>
              </a:rPr>
              <a:t>predicament</a:t>
            </a:r>
            <a:r>
              <a:rPr lang="en-US" dirty="0" smtClean="0"/>
              <a:t>, Wharton attempts to illustrate the value and honesty of another novel relating a similar </a:t>
            </a:r>
            <a:r>
              <a:rPr lang="en-US" dirty="0" smtClean="0">
                <a:hlinkClick r:id="rId20" tooltip="dilemma"/>
              </a:rPr>
              <a:t>dilemma</a:t>
            </a:r>
            <a:r>
              <a:rPr lang="en-US" dirty="0" smtClean="0"/>
              <a:t>. </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solidFill>
                  <a:srgbClr val="CC0000"/>
                </a:solidFill>
              </a:rPr>
              <a:t>Climax</a:t>
            </a:r>
            <a:endParaRPr lang="ar-SA" b="1" u="sng" dirty="0">
              <a:solidFill>
                <a:srgbClr val="CC0000"/>
              </a:solidFill>
            </a:endParaRPr>
          </a:p>
        </p:txBody>
      </p:sp>
      <p:sp>
        <p:nvSpPr>
          <p:cNvPr id="3" name="عنصر نائب للمحتوى 2"/>
          <p:cNvSpPr>
            <a:spLocks noGrp="1"/>
          </p:cNvSpPr>
          <p:nvPr>
            <p:ph sz="quarter" idx="1"/>
          </p:nvPr>
        </p:nvSpPr>
        <p:spPr/>
        <p:txBody>
          <a:bodyPr>
            <a:normAutofit fontScale="47500" lnSpcReduction="20000"/>
          </a:bodyPr>
          <a:lstStyle/>
          <a:p>
            <a:pPr lvl="0" algn="l" rtl="0"/>
            <a:r>
              <a:rPr lang="en-US" sz="5100" dirty="0" smtClean="0">
                <a:ea typeface="Times New Roman" pitchFamily="18" charset="0"/>
                <a:cs typeface="Arial" pitchFamily="34" charset="0"/>
              </a:rPr>
              <a:t>There are several climactic moments in the novel, including the moment Newland Archer realizes he loves the Countess </a:t>
            </a:r>
            <a:r>
              <a:rPr lang="en-US" sz="5100" dirty="0" err="1" smtClean="0">
                <a:ea typeface="Times New Roman" pitchFamily="18" charset="0"/>
                <a:cs typeface="Arial" pitchFamily="34" charset="0"/>
              </a:rPr>
              <a:t>Olenska</a:t>
            </a:r>
            <a:r>
              <a:rPr lang="en-US" sz="5100" dirty="0" smtClean="0">
                <a:ea typeface="Times New Roman" pitchFamily="18" charset="0"/>
                <a:cs typeface="Arial" pitchFamily="34" charset="0"/>
              </a:rPr>
              <a:t> and wants to marry her instead of marrying May </a:t>
            </a:r>
            <a:r>
              <a:rPr lang="en-US" sz="5100" dirty="0" err="1" smtClean="0">
                <a:ea typeface="Times New Roman" pitchFamily="18" charset="0"/>
                <a:cs typeface="Arial" pitchFamily="34" charset="0"/>
              </a:rPr>
              <a:t>Welland</a:t>
            </a:r>
            <a:r>
              <a:rPr lang="en-US" sz="5100" dirty="0" smtClean="0">
                <a:ea typeface="Times New Roman" pitchFamily="18" charset="0"/>
                <a:cs typeface="Arial" pitchFamily="34" charset="0"/>
              </a:rPr>
              <a:t>, his fiancée, and the moment he decides to leave his wife and consummate his affair with Ellen. The final climactic moment, however, occurs when Newland realizes he cannot do as he longs to. May has told Ellen about her pregnancy and Ellen will no longer carry on the relationship with Newland, nor will she even give him one night. He has been fooling himself into thinking her hesitation can be conquered. In this moment at the end of the novel, Newland must accept the fact that obligations of society and family are too strong; he has been conquered. </a:t>
            </a:r>
            <a:endParaRPr lang="en-US" sz="5100" dirty="0" smtClean="0">
              <a:cs typeface="Arial" pitchFamily="34" charset="0"/>
            </a:endParaRPr>
          </a:p>
          <a:p>
            <a:pPr algn="l" rtl="0"/>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solidFill>
                  <a:schemeClr val="accent3">
                    <a:lumMod val="75000"/>
                  </a:schemeClr>
                </a:solidFill>
              </a:rPr>
              <a:t>The </a:t>
            </a:r>
            <a:r>
              <a:rPr lang="en-US" i="1" u="sng" dirty="0" smtClean="0">
                <a:solidFill>
                  <a:schemeClr val="accent1"/>
                </a:solidFill>
                <a:effectLst>
                  <a:outerShdw blurRad="38100" dist="38100" dir="2700000" algn="tl">
                    <a:srgbClr val="000000">
                      <a:alpha val="43137"/>
                    </a:srgbClr>
                  </a:outerShdw>
                </a:effectLst>
              </a:rPr>
              <a:t>sound and the fury  </a:t>
            </a:r>
            <a:r>
              <a:rPr lang="en-US" dirty="0" smtClean="0">
                <a:solidFill>
                  <a:schemeClr val="accent3">
                    <a:lumMod val="75000"/>
                  </a:schemeClr>
                </a:solidFill>
              </a:rPr>
              <a:t>by </a:t>
            </a:r>
            <a:r>
              <a:rPr lang="en-US" dirty="0" smtClean="0">
                <a:solidFill>
                  <a:schemeClr val="accent5"/>
                </a:solidFill>
              </a:rPr>
              <a:t>“William Falkner“ </a:t>
            </a:r>
            <a:endParaRPr lang="ar-SA" dirty="0">
              <a:solidFill>
                <a:schemeClr val="accent5"/>
              </a:solidFill>
            </a:endParaRPr>
          </a:p>
        </p:txBody>
      </p:sp>
      <p:pic>
        <p:nvPicPr>
          <p:cNvPr id="4" name="عنصر نائب للمحتوى 3" descr="william_faulkner_1954_3_photo_by_carl_van_vechten-110x150.jpg"/>
          <p:cNvPicPr>
            <a:picLocks noGrp="1" noChangeAspect="1"/>
          </p:cNvPicPr>
          <p:nvPr>
            <p:ph sz="quarter" idx="1"/>
          </p:nvPr>
        </p:nvPicPr>
        <p:blipFill>
          <a:blip r:embed="rId2" cstate="print"/>
          <a:stretch>
            <a:fillRect/>
          </a:stretch>
        </p:blipFill>
        <p:spPr>
          <a:xfrm>
            <a:off x="214282" y="2428868"/>
            <a:ext cx="2357454" cy="335758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صورة 4" descr="faulkner-1.jpg"/>
          <p:cNvPicPr>
            <a:picLocks noChangeAspect="1"/>
          </p:cNvPicPr>
          <p:nvPr/>
        </p:nvPicPr>
        <p:blipFill>
          <a:blip r:embed="rId3" cstate="print"/>
          <a:stretch>
            <a:fillRect/>
          </a:stretch>
        </p:blipFill>
        <p:spPr>
          <a:xfrm>
            <a:off x="3714744" y="4286256"/>
            <a:ext cx="2071702" cy="20002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صورة 5" descr="faulkner.jpg"/>
          <p:cNvPicPr>
            <a:picLocks noChangeAspect="1"/>
          </p:cNvPicPr>
          <p:nvPr/>
        </p:nvPicPr>
        <p:blipFill>
          <a:blip r:embed="rId4" cstate="print"/>
          <a:stretch>
            <a:fillRect/>
          </a:stretch>
        </p:blipFill>
        <p:spPr>
          <a:xfrm>
            <a:off x="6786578" y="2428868"/>
            <a:ext cx="2152648" cy="335758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صورة 6" descr="William_Faulkner.JPG"/>
          <p:cNvPicPr>
            <a:picLocks noChangeAspect="1"/>
          </p:cNvPicPr>
          <p:nvPr/>
        </p:nvPicPr>
        <p:blipFill>
          <a:blip r:embed="rId5" cstate="print"/>
          <a:stretch>
            <a:fillRect/>
          </a:stretch>
        </p:blipFill>
        <p:spPr>
          <a:xfrm>
            <a:off x="2857488" y="1571612"/>
            <a:ext cx="3809994" cy="24288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مدني">
  <a:themeElements>
    <a:clrScheme name="مسبو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مدني">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دني">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138</TotalTime>
  <Words>1550</Words>
  <Application>Microsoft Office PowerPoint</Application>
  <PresentationFormat>On-screen Show (4:3)</PresentationFormat>
  <Paragraphs>46</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مدني</vt:lpstr>
      <vt:lpstr>Comparing between the age of innocence's and the sound and the fury novels.</vt:lpstr>
      <vt:lpstr> The age of innocence's  by  Edith Wharton</vt:lpstr>
      <vt:lpstr>Edith Wharton</vt:lpstr>
      <vt:lpstr>The age of innocence's :</vt:lpstr>
      <vt:lpstr>Slide 5</vt:lpstr>
      <vt:lpstr>Protagonist</vt:lpstr>
      <vt:lpstr>Themes :</vt:lpstr>
      <vt:lpstr>Climax</vt:lpstr>
      <vt:lpstr>The sound and the fury  by “William Falkner“ </vt:lpstr>
      <vt:lpstr>“William Falkner“ </vt:lpstr>
      <vt:lpstr>Slide 11</vt:lpstr>
      <vt:lpstr>“ The Sound and the fury “</vt:lpstr>
      <vt:lpstr>Slide 13</vt:lpstr>
      <vt:lpstr>Protagonist </vt:lpstr>
      <vt:lpstr>Other Character :</vt:lpstr>
      <vt:lpstr>  </vt:lpstr>
      <vt:lpstr>Climax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Comparing between the age of innocence's and the sound and the fury novels.</dc:title>
  <dc:creator>pc</dc:creator>
  <cp:lastModifiedBy>دوزانا</cp:lastModifiedBy>
  <cp:revision>16</cp:revision>
  <dcterms:created xsi:type="dcterms:W3CDTF">2010-05-22T19:10:11Z</dcterms:created>
  <dcterms:modified xsi:type="dcterms:W3CDTF">2010-06-10T08:43:16Z</dcterms:modified>
</cp:coreProperties>
</file>